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6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2" r:id="rId15"/>
    <p:sldId id="273" r:id="rId16"/>
    <p:sldId id="274" r:id="rId17"/>
    <p:sldId id="277" r:id="rId18"/>
    <p:sldId id="279" r:id="rId19"/>
    <p:sldId id="331" r:id="rId20"/>
    <p:sldId id="278" r:id="rId21"/>
    <p:sldId id="283" r:id="rId22"/>
    <p:sldId id="322" r:id="rId23"/>
    <p:sldId id="321" r:id="rId24"/>
    <p:sldId id="324" r:id="rId25"/>
    <p:sldId id="338" r:id="rId26"/>
    <p:sldId id="350" r:id="rId27"/>
    <p:sldId id="349" r:id="rId28"/>
    <p:sldId id="340" r:id="rId29"/>
    <p:sldId id="348" r:id="rId30"/>
    <p:sldId id="334" r:id="rId31"/>
    <p:sldId id="352" r:id="rId32"/>
    <p:sldId id="336" r:id="rId33"/>
    <p:sldId id="354" r:id="rId34"/>
    <p:sldId id="356" r:id="rId35"/>
    <p:sldId id="284" r:id="rId36"/>
    <p:sldId id="287" r:id="rId37"/>
    <p:sldId id="342" r:id="rId38"/>
    <p:sldId id="300" r:id="rId39"/>
    <p:sldId id="301" r:id="rId40"/>
    <p:sldId id="315" r:id="rId41"/>
    <p:sldId id="346" r:id="rId42"/>
    <p:sldId id="307" r:id="rId43"/>
    <p:sldId id="320" r:id="rId44"/>
    <p:sldId id="291" r:id="rId45"/>
    <p:sldId id="293" r:id="rId46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45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vertBarState="maximized">
    <p:restoredLeft sz="34587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I группа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Лист1!$B$2:$B$4</c:f>
              <c:numCache>
                <c:formatCode>0%</c:formatCode>
                <c:ptCount val="3"/>
                <c:pt idx="0">
                  <c:v>0.66000000000000381</c:v>
                </c:pt>
                <c:pt idx="1">
                  <c:v>0.72000000000000064</c:v>
                </c:pt>
                <c:pt idx="2" formatCode="0.00%">
                  <c:v>0.83000000000000063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967-43F5-A0BF-22793CBCE1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группа</c:v>
                </c:pt>
              </c:strCache>
            </c:strRef>
          </c:tx>
          <c:dLbls>
            <c:dLbl>
              <c:idx val="1"/>
              <c:layout>
                <c:manualLayout>
                  <c:x val="2.5462962962962996E-2"/>
                  <c:y val="-7.2750482331545556E-1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67-43F5-A0BF-22793CBCE1E2}"/>
                </c:ext>
              </c:extLst>
            </c:dLbl>
            <c:dLbl>
              <c:idx val="2"/>
              <c:layout>
                <c:manualLayout>
                  <c:x val="3.2407407407407829E-2"/>
                  <c:y val="0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67-43F5-A0BF-22793CBCE1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Лист1!$C$2:$C$4</c:f>
              <c:numCache>
                <c:formatCode>0%</c:formatCode>
                <c:ptCount val="3"/>
                <c:pt idx="0">
                  <c:v>0.30000000000000032</c:v>
                </c:pt>
                <c:pt idx="1">
                  <c:v>0.25</c:v>
                </c:pt>
                <c:pt idx="2" formatCode="0.00%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967-43F5-A0BF-22793CBCE1E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III группа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Лист1!$D$2:$D$4</c:f>
              <c:numCache>
                <c:formatCode>0%</c:formatCode>
                <c:ptCount val="3"/>
                <c:pt idx="0">
                  <c:v>3.7000000000000012E-2</c:v>
                </c:pt>
                <c:pt idx="1">
                  <c:v>3.0000000000000016E-2</c:v>
                </c:pt>
                <c:pt idx="2">
                  <c:v>2.0000000000000014E-2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967-43F5-A0BF-22793CBCE1E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IV группа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Лист1!$E$2:$E$4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967-43F5-A0BF-22793CBCE1E2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V группа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</c:trendline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Лист1!$F$2:$F$4</c:f>
              <c:numCache>
                <c:formatCode>0.00%</c:formatCode>
                <c:ptCount val="3"/>
                <c:pt idx="0">
                  <c:v>3.0000000000000092E-3</c:v>
                </c:pt>
                <c:pt idx="1">
                  <c:v>6.0000000000000123E-3</c:v>
                </c:pt>
                <c:pt idx="2" formatCode="0%">
                  <c:v>1.0000000000000007E-2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967-43F5-A0BF-22793CBCE1E2}"/>
            </c:ext>
          </c:extLst>
        </c:ser>
        <c:axId val="53253248"/>
        <c:axId val="53254784"/>
      </c:barChart>
      <c:catAx>
        <c:axId val="53253248"/>
        <c:scaling>
          <c:orientation val="minMax"/>
        </c:scaling>
        <c:axPos val="b"/>
        <c:numFmt formatCode="General" sourceLinked="0"/>
        <c:tickLblPos val="nextTo"/>
        <c:crossAx val="53254784"/>
        <c:crosses val="autoZero"/>
        <c:auto val="1"/>
        <c:lblAlgn val="ctr"/>
        <c:lblOffset val="100"/>
      </c:catAx>
      <c:valAx>
        <c:axId val="53254784"/>
        <c:scaling>
          <c:orientation val="minMax"/>
        </c:scaling>
        <c:axPos val="l"/>
        <c:majorGridlines/>
        <c:numFmt formatCode="0%" sourceLinked="1"/>
        <c:tickLblPos val="nextTo"/>
        <c:crossAx val="53253248"/>
        <c:crosses val="autoZero"/>
        <c:crossBetween val="between"/>
      </c:valAx>
    </c:plotArea>
    <c:legend>
      <c:legendPos val="r"/>
      <c:legendEntry>
        <c:idx val="5"/>
        <c:delete val="1"/>
      </c:legendEntry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май 2018г.</c:v>
                </c:pt>
                <c:pt idx="1">
                  <c:v>май 2019г.</c:v>
                </c:pt>
                <c:pt idx="2">
                  <c:v>май 2020г.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0.37000000000000038</c:v>
                </c:pt>
                <c:pt idx="1">
                  <c:v>0.5</c:v>
                </c:pt>
                <c:pt idx="2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29-42E4-8DD9-4CA96CA5117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май 2018г.</c:v>
                </c:pt>
                <c:pt idx="1">
                  <c:v>май 2019г.</c:v>
                </c:pt>
                <c:pt idx="2">
                  <c:v>май 2020г.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0.45</c:v>
                </c:pt>
                <c:pt idx="1">
                  <c:v>0.4</c:v>
                </c:pt>
                <c:pt idx="2">
                  <c:v>0.38000000000000161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29-42E4-8DD9-4CA96CA5117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май 2018г.</c:v>
                </c:pt>
                <c:pt idx="1">
                  <c:v>май 2019г.</c:v>
                </c:pt>
                <c:pt idx="2">
                  <c:v>май 2020г.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0.12000000000000002</c:v>
                </c:pt>
                <c:pt idx="1">
                  <c:v>0.1</c:v>
                </c:pt>
                <c:pt idx="2">
                  <c:v>7.0000000000000021E-2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129-42E4-8DD9-4CA96CA51170}"/>
            </c:ext>
          </c:extLst>
        </c:ser>
        <c:axId val="52090368"/>
        <c:axId val="52091904"/>
      </c:barChart>
      <c:catAx>
        <c:axId val="52090368"/>
        <c:scaling>
          <c:orientation val="minMax"/>
        </c:scaling>
        <c:axPos val="b"/>
        <c:numFmt formatCode="mmm/yy" sourceLinked="1"/>
        <c:tickLblPos val="nextTo"/>
        <c:crossAx val="52091904"/>
        <c:crosses val="autoZero"/>
        <c:auto val="1"/>
        <c:lblAlgn val="ctr"/>
        <c:lblOffset val="100"/>
      </c:catAx>
      <c:valAx>
        <c:axId val="52091904"/>
        <c:scaling>
          <c:orientation val="minMax"/>
        </c:scaling>
        <c:axPos val="l"/>
        <c:majorGridlines/>
        <c:numFmt formatCode="0%" sourceLinked="1"/>
        <c:tickLblPos val="nextTo"/>
        <c:crossAx val="52090368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719943943658644"/>
          <c:y val="0.14391532792675049"/>
          <c:w val="0.85961805679267556"/>
          <c:h val="0.704502969961756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noFill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0"/>
                  <c:y val="-5.8080722742275314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D2E-49B4-B98F-854598EF4116}"/>
                </c:ext>
              </c:extLst>
            </c:dLbl>
            <c:dLbl>
              <c:idx val="1"/>
              <c:layout>
                <c:manualLayout>
                  <c:x val="-5.0296629760080413E-17"/>
                  <c:y val="-1.7252993590393478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D2E-49B4-B98F-854598EF4116}"/>
                </c:ext>
              </c:extLst>
            </c:dLbl>
            <c:dLbl>
              <c:idx val="2"/>
              <c:layout>
                <c:manualLayout>
                  <c:x val="-8.2304526748972727E-3"/>
                  <c:y val="-1.1530532932310501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D2E-49B4-B98F-854598EF41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2018г.</c:v>
                </c:pt>
                <c:pt idx="1">
                  <c:v>2019г.</c:v>
                </c:pt>
                <c:pt idx="2">
                  <c:v>2020г.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</c:v>
                </c:pt>
                <c:pt idx="1">
                  <c:v>0.61000000000000065</c:v>
                </c:pt>
                <c:pt idx="2">
                  <c:v>0.32000000000000162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2E-49B4-B98F-854598EF411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noFill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2.5148314880040302E-17"/>
                  <c:y val="-3.4420375564642482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D2E-49B4-B98F-854598EF4116}"/>
                </c:ext>
              </c:extLst>
            </c:dLbl>
            <c:dLbl>
              <c:idx val="1"/>
              <c:layout>
                <c:manualLayout>
                  <c:x val="-1.0059325952016047E-16"/>
                  <c:y val="-3.4420375564642482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D2E-49B4-B98F-854598EF4116}"/>
                </c:ext>
              </c:extLst>
            </c:dLbl>
            <c:dLbl>
              <c:idx val="2"/>
              <c:layout>
                <c:manualLayout>
                  <c:x val="0"/>
                  <c:y val="-2.2975454248476447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D2E-49B4-B98F-854598EF41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2018г.</c:v>
                </c:pt>
                <c:pt idx="1">
                  <c:v>2019г.</c:v>
                </c:pt>
                <c:pt idx="2">
                  <c:v>2020г.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0.48000000000000032</c:v>
                </c:pt>
                <c:pt idx="1">
                  <c:v>0.34</c:v>
                </c:pt>
                <c:pt idx="2">
                  <c:v>0.38000000000000161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D2E-49B4-B98F-854598EF411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noFill/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-5.4869684499315157E-3"/>
                  <c:y val="-5.8080722742276424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2E-49B4-B98F-854598EF4116}"/>
                </c:ext>
              </c:extLst>
            </c:dLbl>
            <c:dLbl>
              <c:idx val="1"/>
              <c:layout>
                <c:manualLayout>
                  <c:x val="-1.0059325952016047E-16"/>
                  <c:y val="-7.7793923828192044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D2E-49B4-B98F-854598EF4116}"/>
                </c:ext>
              </c:extLst>
            </c:dLbl>
            <c:dLbl>
              <c:idx val="2"/>
              <c:layout>
                <c:manualLayout>
                  <c:x val="5.4869684499314654E-3"/>
                  <c:y val="-1.0818604755950571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D2E-49B4-B98F-854598EF41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2018г.</c:v>
                </c:pt>
                <c:pt idx="1">
                  <c:v>2019г.</c:v>
                </c:pt>
                <c:pt idx="2">
                  <c:v>2020г.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0.12000000000000002</c:v>
                </c:pt>
                <c:pt idx="1">
                  <c:v>0.05</c:v>
                </c:pt>
                <c:pt idx="2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D2E-49B4-B98F-854598EF4116}"/>
            </c:ext>
          </c:extLst>
        </c:ser>
        <c:dLbls>
          <c:showVal val="1"/>
        </c:dLbls>
        <c:gapWidth val="100"/>
        <c:overlap val="-24"/>
        <c:axId val="53318784"/>
        <c:axId val="53320320"/>
      </c:barChart>
      <c:catAx>
        <c:axId val="533187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320320"/>
        <c:crosses val="autoZero"/>
        <c:auto val="1"/>
        <c:lblAlgn val="ctr"/>
        <c:lblOffset val="100"/>
      </c:catAx>
      <c:valAx>
        <c:axId val="533203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31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 algn="ctr">
        <a:defRPr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Образование родителей</a:t>
            </a:r>
          </a:p>
        </c:rich>
      </c:tx>
      <c:layout>
        <c:manualLayout>
          <c:xMode val="edge"/>
          <c:yMode val="edge"/>
          <c:x val="0.34342600693432113"/>
          <c:y val="0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0307694769861148"/>
          <c:y val="6.3045487082709697E-2"/>
          <c:w val="0.66832629153063172"/>
          <c:h val="0.909266176438689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Образование</c:v>
                </c:pt>
              </c:strCache>
            </c:strRef>
          </c:tx>
          <c:explosion val="25"/>
          <c:dPt>
            <c:idx val="0"/>
            <c:explosion val="5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6F-4563-8FB1-1424DC87D858}"/>
              </c:ext>
            </c:extLst>
          </c:dPt>
          <c:dPt>
            <c:idx val="1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6F-4563-8FB1-1424DC87D858}"/>
              </c:ext>
            </c:extLst>
          </c:dPt>
          <c:dPt>
            <c:idx val="2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46F-4563-8FB1-1424DC87D858}"/>
              </c:ext>
            </c:extLst>
          </c:dPt>
          <c:dPt>
            <c:idx val="3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46F-4563-8FB1-1424DC87D858}"/>
              </c:ext>
            </c:extLst>
          </c:dPt>
          <c:dLbls>
            <c:dLbl>
              <c:idx val="0"/>
              <c:layout>
                <c:manualLayout>
                  <c:x val="-0.18457956644308338"/>
                  <c:y val="-8.674706800890402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  <a:r>
                      <a:rPr lang="ru-RU"/>
                      <a:t>7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46F-4563-8FB1-1424DC87D858}"/>
                </c:ext>
              </c:extLst>
            </c:dLbl>
            <c:dLbl>
              <c:idx val="1"/>
              <c:layout>
                <c:manualLayout>
                  <c:x val="0.14183086870238779"/>
                  <c:y val="-9.703390381987382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46F-4563-8FB1-1424DC87D858}"/>
                </c:ext>
              </c:extLst>
            </c:dLbl>
            <c:dLbl>
              <c:idx val="2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46F-4563-8FB1-1424DC87D858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/>
                      <a:t>3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46F-4563-8FB1-1424DC87D858}"/>
                </c:ext>
              </c:extLst>
            </c:dLbl>
            <c:delet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Высшее</c:v>
                </c:pt>
                <c:pt idx="1">
                  <c:v>Среднее профессиональное</c:v>
                </c:pt>
                <c:pt idx="2">
                  <c:v>Среднее общее</c:v>
                </c:pt>
                <c:pt idx="3">
                  <c:v>Неполное среднее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0.32000000000000123</c:v>
                </c:pt>
                <c:pt idx="2" formatCode="0.00%">
                  <c:v>8.0000000000000043E-2</c:v>
                </c:pt>
                <c:pt idx="3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46F-4563-8FB1-1424DC87D858}"/>
            </c:ext>
          </c:extLst>
        </c:ser>
      </c:pie3DChart>
    </c:plotArea>
    <c:legend>
      <c:legendPos val="r"/>
      <c:layout>
        <c:manualLayout>
          <c:xMode val="edge"/>
          <c:yMode val="edge"/>
          <c:x val="0.73521989629345785"/>
          <c:y val="0.14291663955228956"/>
          <c:w val="0.25878945009922533"/>
          <c:h val="0.6146591180234805"/>
        </c:manualLayout>
      </c:layout>
    </c:legend>
    <c:plotVisOnly val="1"/>
    <c:dispBlanksAs val="zero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Состав семьи</a:t>
            </a:r>
          </a:p>
        </c:rich>
      </c:tx>
      <c:layout>
        <c:manualLayout>
          <c:xMode val="edge"/>
          <c:yMode val="edge"/>
          <c:x val="0.34466730120273431"/>
          <c:y val="2.407269006628409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3758857065943684E-2"/>
          <c:y val="1.2739445704880111E-2"/>
          <c:w val="0.75345463573810456"/>
          <c:h val="0.987260554295119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Состав семьи</c:v>
                </c:pt>
              </c:strCache>
            </c:strRef>
          </c:tx>
          <c:explosion val="19"/>
          <c:dPt>
            <c:idx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E1F-48C8-A9A9-DF83628B66D0}"/>
              </c:ext>
            </c:extLst>
          </c:dPt>
          <c:dPt>
            <c:idx val="1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E1F-48C8-A9A9-DF83628B66D0}"/>
              </c:ext>
            </c:extLst>
          </c:dPt>
          <c:dLbls>
            <c:dLbl>
              <c:idx val="0"/>
              <c:layout>
                <c:manualLayout>
                  <c:x val="-8.1167269631836597E-2"/>
                  <c:y val="-0.28595266693358451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</a:t>
                    </a:r>
                    <a:r>
                      <a:rPr lang="ru-RU"/>
                      <a:t>5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E1F-48C8-A9A9-DF83628B66D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/>
                      <a:t>5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E1F-48C8-A9A9-DF83628B66D0}"/>
                </c:ext>
              </c:extLst>
            </c:dLbl>
            <c:delet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Полные </c:v>
                </c:pt>
                <c:pt idx="1">
                  <c:v>Неполные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0.93</c:v>
                </c:pt>
                <c:pt idx="1">
                  <c:v>7.0000000000000021E-2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E1F-48C8-A9A9-DF83628B66D0}"/>
            </c:ext>
          </c:extLst>
        </c:ser>
      </c:pie3DChart>
    </c:plotArea>
    <c:legend>
      <c:legendPos val="r"/>
      <c:layout>
        <c:manualLayout>
          <c:xMode val="edge"/>
          <c:yMode val="edge"/>
          <c:x val="0.75509584029269583"/>
          <c:y val="0.23146637408028944"/>
          <c:w val="0.23846750974310041"/>
          <c:h val="0.484724409448821"/>
        </c:manualLayout>
      </c:layout>
    </c:legend>
    <c:plotVisOnly val="1"/>
    <c:dispBlanksAs val="zero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Социальный статус родителей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3.2941704217476456E-2"/>
          <c:w val="0.64850070041822805"/>
          <c:h val="0.9670584203680837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Социальный статус</c:v>
                </c:pt>
              </c:strCache>
            </c:strRef>
          </c:tx>
          <c:explosion val="10"/>
          <c:dPt>
            <c:idx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987-44F4-A6CA-7CE805E5F615}"/>
              </c:ext>
            </c:extLst>
          </c:dPt>
          <c:dPt>
            <c:idx val="1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87-44F4-A6CA-7CE805E5F615}"/>
              </c:ext>
            </c:extLst>
          </c:dPt>
          <c:dPt>
            <c:idx val="2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987-44F4-A6CA-7CE805E5F615}"/>
              </c:ext>
            </c:extLst>
          </c:dPt>
          <c:dPt>
            <c:idx val="3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987-44F4-A6CA-7CE805E5F615}"/>
              </c:ext>
            </c:extLst>
          </c:dPt>
          <c:dPt>
            <c:idx val="4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8987-44F4-A6CA-7CE805E5F615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  <a:r>
                      <a:rPr lang="ru-RU"/>
                      <a:t>4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r>
                      <a:rPr lang="ru-RU"/>
                      <a:t>0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r>
                      <a:rPr lang="ru-RU"/>
                      <a:t>2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r>
                      <a:rPr lang="ru-RU"/>
                      <a:t>2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  <a:r>
                      <a:rPr lang="ru-RU"/>
                      <a:t>2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Служащие</c:v>
                </c:pt>
                <c:pt idx="1">
                  <c:v>Офисные работники</c:v>
                </c:pt>
                <c:pt idx="2">
                  <c:v>Рабочие</c:v>
                </c:pt>
                <c:pt idx="3">
                  <c:v>Предприниматели</c:v>
                </c:pt>
                <c:pt idx="4">
                  <c:v>Неработающие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0.30000000000000032</c:v>
                </c:pt>
                <c:pt idx="1">
                  <c:v>0.12000000000000002</c:v>
                </c:pt>
                <c:pt idx="2">
                  <c:v>0.13</c:v>
                </c:pt>
                <c:pt idx="3">
                  <c:v>0.14000000000000001</c:v>
                </c:pt>
                <c:pt idx="4">
                  <c:v>0.31000000000000194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987-44F4-A6CA-7CE805E5F615}"/>
            </c:ext>
          </c:extLst>
        </c:ser>
      </c:pie3DChart>
    </c:plotArea>
    <c:legend>
      <c:legendPos val="r"/>
      <c:layout/>
    </c:legend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Национальный состав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7.5524723396714014E-3"/>
          <c:y val="0.2169161613419032"/>
          <c:w val="0.7128138002042349"/>
          <c:h val="0.7570816061785473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Национальный состав</c:v>
                </c:pt>
              </c:strCache>
            </c:strRef>
          </c:tx>
          <c:explosion val="30"/>
          <c:dPt>
            <c:idx val="0"/>
            <c:explosion val="31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10D-46A4-8FF4-2BC8C58FA3B7}"/>
              </c:ext>
            </c:extLst>
          </c:dPt>
          <c:dPt>
            <c:idx val="1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10D-46A4-8FF4-2BC8C58FA3B7}"/>
              </c:ext>
            </c:extLst>
          </c:dPt>
          <c:dPt>
            <c:idx val="2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10D-46A4-8FF4-2BC8C58FA3B7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7</a:t>
                    </a:r>
                    <a:r>
                      <a:rPr lang="ru-RU"/>
                      <a:t>0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r>
                      <a:rPr lang="ru-RU"/>
                      <a:t>7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Лист1!$A$2:$A$15</c:f>
              <c:strCache>
                <c:ptCount val="14"/>
                <c:pt idx="0">
                  <c:v>Кабардинцы</c:v>
                </c:pt>
                <c:pt idx="1">
                  <c:v>Балкарцы</c:v>
                </c:pt>
                <c:pt idx="2">
                  <c:v>Русские</c:v>
                </c:pt>
                <c:pt idx="3">
                  <c:v>Ингуши</c:v>
                </c:pt>
                <c:pt idx="4">
                  <c:v>Армяне</c:v>
                </c:pt>
                <c:pt idx="5">
                  <c:v>Черкесы</c:v>
                </c:pt>
                <c:pt idx="6">
                  <c:v>Афганцы</c:v>
                </c:pt>
                <c:pt idx="7">
                  <c:v>Турки</c:v>
                </c:pt>
                <c:pt idx="8">
                  <c:v>Корейцы</c:v>
                </c:pt>
                <c:pt idx="9">
                  <c:v>Осетины</c:v>
                </c:pt>
                <c:pt idx="10">
                  <c:v>Узбеки</c:v>
                </c:pt>
                <c:pt idx="11">
                  <c:v>Грузины</c:v>
                </c:pt>
                <c:pt idx="12">
                  <c:v>Чеченцы</c:v>
                </c:pt>
                <c:pt idx="13">
                  <c:v>Карачаевцы</c:v>
                </c:pt>
              </c:strCache>
            </c:strRef>
          </c:cat>
          <c:val>
            <c:numRef>
              <c:f>Лист1!$B$2:$B$15</c:f>
              <c:numCache>
                <c:formatCode>0%</c:formatCode>
                <c:ptCount val="14"/>
                <c:pt idx="0">
                  <c:v>0.71000000000000063</c:v>
                </c:pt>
                <c:pt idx="1">
                  <c:v>0.16</c:v>
                </c:pt>
                <c:pt idx="2">
                  <c:v>6.0000000000000032E-2</c:v>
                </c:pt>
                <c:pt idx="3" formatCode="0.00%">
                  <c:v>6.0000000000000114E-3</c:v>
                </c:pt>
                <c:pt idx="4" formatCode="0.00%">
                  <c:v>3.0000000000000083E-3</c:v>
                </c:pt>
                <c:pt idx="5" formatCode="0.00%">
                  <c:v>3.0000000000000083E-3</c:v>
                </c:pt>
                <c:pt idx="6">
                  <c:v>1.0000000000000005E-2</c:v>
                </c:pt>
                <c:pt idx="7" formatCode="0.00%">
                  <c:v>3.0000000000000083E-3</c:v>
                </c:pt>
                <c:pt idx="8" formatCode="0.00%">
                  <c:v>3.0000000000000083E-3</c:v>
                </c:pt>
                <c:pt idx="9" formatCode="0.00%">
                  <c:v>6.0000000000000114E-3</c:v>
                </c:pt>
                <c:pt idx="10" formatCode="0.00%">
                  <c:v>3.0000000000000083E-3</c:v>
                </c:pt>
                <c:pt idx="11" formatCode="0.00%">
                  <c:v>1.2999999999999998E-2</c:v>
                </c:pt>
                <c:pt idx="12" formatCode="0.00%">
                  <c:v>6.0000000000000114E-3</c:v>
                </c:pt>
                <c:pt idx="13" formatCode="0.00%">
                  <c:v>3.0000000000000083E-3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10D-46A4-8FF4-2BC8C58FA3B7}"/>
            </c:ext>
          </c:extLst>
        </c:ser>
      </c:pie3DChart>
    </c:plotArea>
    <c:legend>
      <c:legendPos val="r"/>
      <c:layout>
        <c:manualLayout>
          <c:xMode val="edge"/>
          <c:yMode val="edge"/>
          <c:x val="0.75221482169351273"/>
          <c:y val="8.4974616683931053E-2"/>
          <c:w val="0.24218548244170582"/>
          <c:h val="0.7907865328443312"/>
        </c:manualLayout>
      </c:layout>
    </c:legend>
    <c:plotVisOnly val="1"/>
    <c:dispBlanksAs val="zero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педагогов</a:t>
            </a:r>
          </a:p>
        </c:rich>
      </c:tx>
      <c:layout>
        <c:manualLayout>
          <c:xMode val="edge"/>
          <c:yMode val="edge"/>
          <c:x val="0.19981535641378195"/>
          <c:y val="3.6814148231471139E-2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6162582668120071"/>
          <c:w val="1"/>
          <c:h val="0.625478533607757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Образование педагогов</c:v>
                </c:pt>
              </c:strCache>
            </c:strRef>
          </c:tx>
          <c:dPt>
            <c:idx val="0"/>
            <c:explosion val="9"/>
            <c:spPr>
              <a:solidFill>
                <a:srgbClr val="0066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4E-4576-AA47-67D2E8179E18}"/>
              </c:ext>
            </c:extLst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4E-4576-AA47-67D2E8179E18}"/>
              </c:ext>
            </c:extLst>
          </c:dPt>
          <c:dLbls>
            <c:dLbl>
              <c:idx val="0"/>
              <c:layout>
                <c:manualLayout>
                  <c:x val="-0.16367008178031825"/>
                  <c:y val="-0.1223336556614634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04E-4576-AA47-67D2E8179E18}"/>
                </c:ext>
              </c:extLst>
            </c:dLbl>
            <c:dLbl>
              <c:idx val="1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04E-4576-AA47-67D2E8179E18}"/>
                </c:ext>
              </c:extLst>
            </c:dLbl>
            <c:delet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Высшее</c:v>
                </c:pt>
                <c:pt idx="1">
                  <c:v>Среднее специальное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0.61000000000000065</c:v>
                </c:pt>
                <c:pt idx="1">
                  <c:v>0.3900000000000024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04E-4576-AA47-67D2E8179E18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7003487240151319"/>
          <c:y val="0.80877137726205273"/>
          <c:w val="0.72565795472749062"/>
          <c:h val="0.1631584472993509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2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9532938817430546E-2"/>
          <c:y val="0.18087132085077995"/>
          <c:w val="0.84835525994033367"/>
          <c:h val="0.5926365224413837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Квалификационная категория</c:v>
                </c:pt>
              </c:strCache>
            </c:strRef>
          </c:tx>
          <c:explosion val="7"/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CC-4EAF-9390-F0C86394E202}"/>
              </c:ext>
            </c:extLst>
          </c:dPt>
          <c:dPt>
            <c:idx val="1"/>
            <c:spPr>
              <a:solidFill>
                <a:srgbClr val="00FF00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A3CC-4EAF-9390-F0C86394E202}"/>
              </c:ext>
            </c:extLst>
          </c:dPt>
          <c:dPt>
            <c:idx val="2"/>
            <c:spPr>
              <a:solidFill>
                <a:srgbClr val="FF33CC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CC-4EAF-9390-F0C86394E202}"/>
              </c:ext>
            </c:extLst>
          </c:dPt>
          <c:dPt>
            <c:idx val="3"/>
            <c:spPr>
              <a:solidFill>
                <a:srgbClr val="0066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3CC-4EAF-9390-F0C86394E202}"/>
              </c:ext>
            </c:extLst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  <a:r>
                      <a:rPr lang="ru-RU"/>
                      <a:t>4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СЗД</c:v>
                </c:pt>
                <c:pt idx="1">
                  <c:v>Высшая квалификационная категория </c:v>
                </c:pt>
                <c:pt idx="2">
                  <c:v>Первая квалификационная категория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0.26</c:v>
                </c:pt>
                <c:pt idx="1">
                  <c:v>0.44</c:v>
                </c:pt>
                <c:pt idx="2">
                  <c:v>0.22</c:v>
                </c:pt>
                <c:pt idx="3">
                  <c:v>8.0000000000000043E-2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3CC-4EAF-9390-F0C86394E202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0901512351048111E-2"/>
          <c:y val="0.65758973585037761"/>
          <c:w val="0.94525168250413294"/>
          <c:h val="0.3424102641496238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2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3229491173416399E-2"/>
          <c:y val="0.14343713956170942"/>
          <c:w val="0.89615784008307375"/>
          <c:h val="0.6587537803449309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Возраст педагогов</c:v>
                </c:pt>
              </c:strCache>
            </c:strRef>
          </c:tx>
          <c:explosion val="2"/>
          <c:dPt>
            <c:idx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3A2-4D07-9CA9-84B535E75643}"/>
              </c:ext>
            </c:extLst>
          </c:dPt>
          <c:dPt>
            <c:idx val="1"/>
            <c:explosion val="7"/>
            <c:spPr>
              <a:solidFill>
                <a:srgbClr val="FF33CC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3A2-4D07-9CA9-84B535E75643}"/>
              </c:ext>
            </c:extLst>
          </c:dPt>
          <c:dPt>
            <c:idx val="2"/>
            <c:explosion val="6"/>
            <c:spPr>
              <a:solidFill>
                <a:srgbClr val="00FF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3A2-4D07-9CA9-84B535E75643}"/>
              </c:ext>
            </c:extLst>
          </c:dPt>
          <c:dPt>
            <c:idx val="3"/>
            <c:explosion val="10"/>
            <c:spPr>
              <a:solidFill>
                <a:srgbClr val="CC00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3A2-4D07-9CA9-84B535E75643}"/>
              </c:ext>
            </c:extLst>
          </c:dPt>
          <c:dPt>
            <c:idx val="4"/>
            <c:explosion val="12"/>
            <c:spPr>
              <a:solidFill>
                <a:srgbClr val="FFFF00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C3A2-4D07-9CA9-84B535E75643}"/>
              </c:ext>
            </c:extLst>
          </c:dPt>
          <c:dPt>
            <c:idx val="5"/>
            <c:explosion val="10"/>
            <c:spPr>
              <a:solidFill>
                <a:srgbClr val="0066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3A2-4D07-9CA9-84B535E756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5"/>
                <c:pt idx="0">
                  <c:v>До 25 </c:v>
                </c:pt>
                <c:pt idx="1">
                  <c:v>25-35</c:v>
                </c:pt>
                <c:pt idx="2">
                  <c:v>35-45</c:v>
                </c:pt>
                <c:pt idx="3">
                  <c:v>46-55</c:v>
                </c:pt>
                <c:pt idx="4">
                  <c:v>Свыше 55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 formatCode="General">
                  <c:v>0</c:v>
                </c:pt>
                <c:pt idx="1">
                  <c:v>0.28000000000000008</c:v>
                </c:pt>
                <c:pt idx="2">
                  <c:v>0.33000000000000157</c:v>
                </c:pt>
                <c:pt idx="3">
                  <c:v>0.22</c:v>
                </c:pt>
                <c:pt idx="4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3A2-4D07-9CA9-84B535E75643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3385172647811552E-2"/>
          <c:y val="0.84832702140606131"/>
          <c:w val="0.89999983646904902"/>
          <c:h val="8.077850130325406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spc="2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8151609553478714E-2"/>
          <c:y val="0.14343713956170936"/>
          <c:w val="0.89615784008307375"/>
          <c:h val="0.6587537803449309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Педагогический стаж</c:v>
                </c:pt>
              </c:strCache>
            </c:strRef>
          </c:tx>
          <c:explosion val="2"/>
          <c:dPt>
            <c:idx val="0"/>
            <c:spPr>
              <a:solidFill>
                <a:srgbClr val="0000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770-476C-AA27-8F2D31F77B9E}"/>
              </c:ext>
            </c:extLst>
          </c:dPt>
          <c:dPt>
            <c:idx val="1"/>
            <c:explosion val="7"/>
            <c:spPr>
              <a:solidFill>
                <a:srgbClr val="FFFF00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770-476C-AA27-8F2D31F77B9E}"/>
              </c:ext>
            </c:extLst>
          </c:dPt>
          <c:dPt>
            <c:idx val="2"/>
            <c:explosion val="6"/>
            <c:spPr>
              <a:solidFill>
                <a:srgbClr val="00FF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770-476C-AA27-8F2D31F77B9E}"/>
              </c:ext>
            </c:extLst>
          </c:dPt>
          <c:dPt>
            <c:idx val="3"/>
            <c:explosion val="10"/>
            <c:spPr>
              <a:solidFill>
                <a:srgbClr val="CC00FF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770-476C-AA27-8F2D31F77B9E}"/>
              </c:ext>
            </c:extLst>
          </c:dPt>
          <c:dLbls>
            <c:dLbl>
              <c:idx val="1"/>
              <c:layout>
                <c:manualLayout>
                  <c:x val="-0.23087268297070337"/>
                  <c:y val="-0.1565873815946039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770-476C-AA27-8F2D31F77B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До 5 лет</c:v>
                </c:pt>
                <c:pt idx="1">
                  <c:v>6-15 лет</c:v>
                </c:pt>
                <c:pt idx="2">
                  <c:v>16-25 лет</c:v>
                </c:pt>
                <c:pt idx="3">
                  <c:v>Более 25 лет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6.0000000000000032E-2</c:v>
                </c:pt>
                <c:pt idx="1">
                  <c:v>0.55000000000000004</c:v>
                </c:pt>
                <c:pt idx="2">
                  <c:v>6.0000000000000032E-2</c:v>
                </c:pt>
                <c:pt idx="3">
                  <c:v>0.33000000000000262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3770-476C-AA27-8F2D31F77B9E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415895065518557E-2"/>
          <c:y val="0.79296374607526221"/>
          <c:w val="0.89999983646904902"/>
          <c:h val="0.2053459753516969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0.03174</cdr:y>
    </cdr:from>
    <cdr:to>
      <cdr:x>1</cdr:x>
      <cdr:y>0.1746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38114" y="142866"/>
          <a:ext cx="4210050" cy="642922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9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9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9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9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9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9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9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9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9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9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497-ED74-43EC-B65A-F7429FBAF55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9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AE497-ED74-43EC-B65A-F7429FBAF55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175E3-BE79-47D5-A32A-E9EE8475B8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9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264320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ПРЕЗЕНТАЦИЯ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ПРОГРАММЫ РАЗВИТИЯ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МКДОУ «ДЕТСКИЙ САД №2»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Кудаевой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Клары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Салиховны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3571876"/>
            <a:ext cx="6715172" cy="235745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ddu145.minsk.edu.by/sm.aspx?guid=133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286124"/>
            <a:ext cx="742955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54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 noGrp="1"/>
          </p:cNvGrpSpPr>
          <p:nvPr>
            <p:ph idx="1"/>
          </p:nvPr>
        </p:nvGrpSpPr>
        <p:grpSpPr bwMode="auto">
          <a:xfrm>
            <a:off x="642910" y="857232"/>
            <a:ext cx="8229600" cy="5429288"/>
            <a:chOff x="1464" y="-1329"/>
            <a:chExt cx="9406" cy="11112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64" y="-1329"/>
              <a:ext cx="9406" cy="11112"/>
            </a:xfrm>
            <a:prstGeom prst="rect">
              <a:avLst/>
            </a:prstGeom>
            <a:noFill/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32" y="-473"/>
              <a:ext cx="4980" cy="4065"/>
            </a:xfrm>
            <a:prstGeom prst="rect">
              <a:avLst/>
            </a:prstGeom>
            <a:noFill/>
          </p:spPr>
        </p:pic>
      </p:grpSp>
      <p:sp>
        <p:nvSpPr>
          <p:cNvPr id="7" name="Прямоугольник 6"/>
          <p:cNvSpPr/>
          <p:nvPr/>
        </p:nvSpPr>
        <p:spPr>
          <a:xfrm>
            <a:off x="2857488" y="1857364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ПРОГРАММА РАЗВИТИЯ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НА 2020-2025г.г.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3571868" y="4663864"/>
            <a:ext cx="2500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МКДОУ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«ДЕТСКИЙ САД №2»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5397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68610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ПРЕАМБУЛА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Программа развития на 2020-2025 гг. представляет собой управленческий документ, предусматривающий реализацию комплекса мероприятий и создания необходимых условий для достижения определенных документами стратегического планирования целей государственной политики в сфере образования на принципах проектного управления. Программа развития разработана на основе проектного управления, закрепленного в Постановлении Правительства РФ от 12.10.2017 N 1242 (ред. от 17.07.2019) «О разработке, реализации и об оценке эффективности отдельных государственных программ Российской Федерации» и предусматривает возможность достижения целевых показателей с опорой на внутренние и привлеченные ресурсы. Программа развития является основанием для интеграции образовательной организации в сетевые сообщества (объединения, кластеры) системы образования по приоритетам развития образования.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sem-okt.ru/wp-content/uploads/2016/10/3-2-1-300x15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214686"/>
            <a:ext cx="571504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460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Задачи Программы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-Модернизация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системы управления ДОУ, обеспечение, развития системы самооценки качества образования и эффективности работы,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сочетании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информационной открытостью.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-Создание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условий для повышения качества образования в учреждении.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-Развитие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педагогического потенциала. Повышение профессиональной компетентности педагогов.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-Формирование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профессиональной компетентности молодого педагога.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-Создание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системы консультирования для родителей, взаимовыгодного социального партнерства для функционирования учреждения в режиме открытого образовательного пространства, обеспечивающего полноценную реализацию интересов личности в воспитании подрастающего поколения.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571744"/>
            <a:ext cx="8115328" cy="35544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Сроки реализации программы</a:t>
            </a:r>
          </a:p>
          <a:p>
            <a:pPr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Программа будет реализована в 2020-2025 годы в три этапа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Ожидаемые конечные результаты реализации Программы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развития системы самооценки качества образования и эффективности работы в сочетании с информационной открытостью.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системы условий, направленных на повышение качества услуг, соответствующих требованиям инновационного социально-ориентированного развития в сфере образования;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повышение профессиональной компетентности педагогов.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профессиональной компетентности молодого педагога.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социального статуса дошкольного образования, усовершенствование работы с социумом</a:t>
            </a:r>
          </a:p>
          <a:p>
            <a:pPr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5116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3900486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развития, как проект перспективного развития призвана: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00108"/>
            <a:ext cx="4900618" cy="528641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обеспечить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достижение целевых показателей Государственной программой Российской Федерации «Развитие образования» на срок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- 2025 годы (утвержденной постановлением Правительства Российской Федерации от 26 декабря 2017 г. № 1642) и стратегических целей Национального проекта «Образование» в деятельности ОО;</a:t>
            </a:r>
          </a:p>
          <a:p>
            <a:pPr lvl="0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обеспечить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качественную реализацию государственного задания и всесторонне удовлетворение образовательных запросов субъектов образовательных отношений;</a:t>
            </a:r>
          </a:p>
          <a:p>
            <a:pPr lvl="0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- консолидировать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усилия всех заинтересованных участников образовательных отношений и социального окружения образовательного учреждения для достижения целей Программы.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В основу реализации Программы положен современный программно-проектный метод, сочетающий управленческую целенаправленность деятельности администрации и творческие инициативы со стороны рядовых сотрудников. Выполнение государственного задания происходит в рамках направлений, представляющих комплекс взаимосвязанных задач и мероприятий, нацеленных на обеспечение доступности качественного образования в соответствии с показателями эффективности работы образовательного учреждения. Инициативы со стороны педагогического коллектива по реализации Программы оформляются как педагогические проекты.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Результатом работы МКДОУ «ДС №2» по направлениям является повышение эффективности работы МКДОУ «ДС №2», результатом реализации инициативных проектов – высокий уровень удовлетворенности общества качеством образования, которые служат для ведения контроля за организацией и внесения изменений в основную образовательную программу.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Проекты, представленные для реализации плана Программы развития, рассчитаны на весь период с 2020 по 2025 годы ее реализации.</a:t>
            </a:r>
          </a:p>
          <a:p>
            <a:endParaRPr lang="ru-RU" dirty="0"/>
          </a:p>
        </p:txBody>
      </p:sp>
      <p:pic>
        <p:nvPicPr>
          <p:cNvPr id="5" name="Содержимое 4" descr="http://3.bp.blogspot.com/-mAbz26VNW3M/VfW2WOMWyxI/AAAAAAAACUI/PkfUQdJ2LTw/s1600/news_033015_0_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285860"/>
            <a:ext cx="357190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538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1538" y="3357562"/>
            <a:ext cx="6715172" cy="2814638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Приняв за основу идею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самоценность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дошкольного периода детства, мы считаем, что педагогический процесс необходимо строить в двух взаимосвязанных направлениях - подготовка ребенка к будущей жизни и забота о его полноценном детстве.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 разработке программы был использован проектно-целевой метод, когда каждая задача преобразовывается в целевой проект. Совокупность проектов образует собой двигатель развития ДОУ, каждый проект имеет свою систему целей и задач, систему мероприятий и сроки реализации и ресурсы. Совокупность результатов этих проектов составляют общий результат программы.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Выбор именно этого подхода является следствием осмысления преимуществ  проектной деятельности и освоения проектной технологии, как наиболее адекватной в современном управлении.</a:t>
            </a:r>
          </a:p>
          <a:p>
            <a:endParaRPr lang="ru-RU" dirty="0"/>
          </a:p>
        </p:txBody>
      </p:sp>
      <p:pic>
        <p:nvPicPr>
          <p:cNvPr id="6" name="Рисунок 5" descr="http://chatterbachs.files.wordpress.com/2013/11/teamwork.jpg?w=300"/>
          <p:cNvPicPr>
            <a:picLocks noGrp="1"/>
          </p:cNvPicPr>
          <p:nvPr>
            <p:ph type="pic" idx="1"/>
          </p:nvPr>
        </p:nvPicPr>
        <p:blipFill>
          <a:blip r:embed="rId2"/>
          <a:srcRect t="15438" b="15438"/>
          <a:stretch>
            <a:fillRect/>
          </a:stretch>
        </p:blipFill>
        <p:spPr bwMode="auto">
          <a:xfrm>
            <a:off x="1500166" y="285750"/>
            <a:ext cx="5857916" cy="2928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585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97568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Этапы для разработки Программы развития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Анализ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внутренней среды (сильные и слабые стороны ДОУ, соответствие его результативности современным требованиям) и внешней среды (анализ образовательной политики на федеральном, региональном и муниципальном уровне и анализ социального заказа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микросоциума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Разработка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концепции образовательного учреждения, которая включает в себя: миссию ДОУ, его философию, образ педагога и выпускника ДОУ.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Определение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стратегических целей и задач.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Разработка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социально-педагогических проектов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Разработка программы основывалась на следующих принципах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u="db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u="dbl" dirty="0">
                <a:latin typeface="Times New Roman" pitchFamily="18" charset="0"/>
                <a:cs typeface="Times New Roman" pitchFamily="18" charset="0"/>
              </a:rPr>
              <a:t>Принцип системности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означает, что все элементы образовательного учреждения взаимосвязаны и их деятельность направлена на достижение общего результата.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u="db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u="dbl" dirty="0">
                <a:latin typeface="Times New Roman" pitchFamily="18" charset="0"/>
                <a:cs typeface="Times New Roman" pitchFamily="18" charset="0"/>
              </a:rPr>
              <a:t>Принцип участия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т.е. каждый сотрудник ДОУ должен стать участником проектной деятельности, планы (проекты) дошкольного учреждения становятся личными планами (проектами) педагогов, возрастает мотивация сотрудников на участие в общей деятельности, что сказывается на качестве конечного результата.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400" b="1" i="1" u="dbl" dirty="0" smtClean="0"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sz="1400" b="1" i="1" u="dbl" dirty="0">
                <a:latin typeface="Times New Roman" pitchFamily="18" charset="0"/>
                <a:cs typeface="Times New Roman" pitchFamily="18" charset="0"/>
              </a:rPr>
              <a:t>непрерывности</a:t>
            </a:r>
            <a:r>
              <a:rPr lang="ru-RU" sz="1400" i="1" u="dbl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Процесс планирования и проектирования в ДОУ осуществляется педагогами постоянно, разработанные проекты непрерывно приходят на смену друг другу.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u="db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u="dbl" dirty="0">
                <a:latin typeface="Times New Roman" pitchFamily="18" charset="0"/>
                <a:cs typeface="Times New Roman" pitchFamily="18" charset="0"/>
              </a:rPr>
              <a:t>Принцип гибкости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заключается в придании проектам и процессу планирования способности менять свою направленность в связи с возникновением непредвиденных обстоятельств.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u="db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u="dbl" dirty="0">
                <a:latin typeface="Times New Roman" pitchFamily="18" charset="0"/>
                <a:cs typeface="Times New Roman" pitchFamily="18" charset="0"/>
              </a:rPr>
              <a:t>Принцип точности</a:t>
            </a:r>
            <a:r>
              <a:rPr lang="ru-RU" sz="1400" i="1" u="dbl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Проекты должны быть конкретизированы и детализированы в той степени, в какой позволяют внешние и внутренние условия деятельности ДОУ.</a:t>
            </a:r>
          </a:p>
        </p:txBody>
      </p:sp>
    </p:spTree>
  </p:cSld>
  <p:clrMapOvr>
    <a:masterClrMapping/>
  </p:clrMapOvr>
  <p:transition advClick="0" advTm="15881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012810"/>
          </a:xfrm>
        </p:spPr>
        <p:txBody>
          <a:bodyPr>
            <a:normAutofit fontScale="90000"/>
          </a:bodyPr>
          <a:lstStyle/>
          <a:p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Основное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предназначение программы</a:t>
            </a:r>
            <a:r>
              <a:rPr lang="ru-RU" i="1" dirty="0"/>
              <a:t/>
            </a:r>
            <a:br>
              <a:rPr lang="ru-RU" i="1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00108"/>
            <a:ext cx="4471990" cy="5214974"/>
          </a:xfrm>
        </p:spPr>
        <p:txBody>
          <a:bodyPr>
            <a:normAutofit/>
          </a:bodyPr>
          <a:lstStyle/>
          <a:p>
            <a:r>
              <a:rPr lang="ru-RU" b="1" i="1" dirty="0"/>
              <a:t> 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Определение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факторов, затрудняющих реализацию образовательной деятельности ДОУ, и факторов, представляющих большие возможности для достижения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поставленных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целей развития ДОУ.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Построение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целостной концептуальной модели будущего дошкольного учреждения, ориентированного на обеспечение равных возможностей для полноценного развития каждого ребенка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период дошкольного детства  в образовании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развитии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поддержании и укреплении здоровья, а так же на оказание качественной коррекционной помощи детям, имеющим нарушения в речевом и психическом развитии.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Определение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направлений и содержания инновационной деятельности учреждения.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Формирование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сбалансированного ресурсного (нормативно-правового, научно-методического, кадрового и финансового) обеспечения, сопряжение его с целями и действиями деятельности ДОУ.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Обеспечение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условий для непрерывного повышения профессионализма всех субъектов образовательной и коррекционно-образовательной деятельности ДОУ.</a:t>
            </a:r>
          </a:p>
        </p:txBody>
      </p:sp>
      <p:pic>
        <p:nvPicPr>
          <p:cNvPr id="5" name="Содержимое 4" descr="https://avatars.mds.yandex.net/get-pdb/197794/5ef6884e-2934-44b2-a407-cd43b0092ecd/s120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57753" y="1000108"/>
            <a:ext cx="414340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6817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500858"/>
          </a:xfrm>
        </p:spPr>
        <p:txBody>
          <a:bodyPr>
            <a:no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Качественные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характеристики программы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Актуальность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программа ориентирована на решение наиболее значимых проблем для будущей (перспективной) системы образовательного и коррекционно-образовательного процесса детского сада.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Прогностичность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данная программа отражает в своих целях и планируемых действиях не только настоящие, но и будущие требования к дошкольному учреждению. Наряду с этим просчитываются и риски, возникновение которых возможно при реализации программы, намечается соответствие программы изменяющимся требованиям и условиям, в которых она будет реализоваться.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Рациональность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программой определены цели и способы получения максимально возможных результатов.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Реалистичность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программа призвана обеспечить соответствие между желаемым и возможным, т.е. между целями программы и средствами их достижений.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Целостность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наличие в программе всех структурных частей, обеспечивающих полноту состава действий, необходимых для достижения цели (проблемный анализ, концептуальные положения и стратегия развития, план действий и предполагаемые результаты).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Контролируемость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в программе определены конечные и промежуточные цели и задачи, которые являются измеримыми, сформулированы критерии оценки результатов развития ДОУ.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Нормативно-правовая адекватность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соотнесение целей программы и планируемых способов их достижения с законодательством федерального, регионального и местного уровней.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Индивидуальность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программа нацелена на решение специфических (не глобальных) проблем ДОУ при максимальном учете и отражении особенностей детского сада, запросов и потенциальных возможностей педагогического коллектива, социума и родителей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5054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186238" cy="2155818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рограмме развития МКДОУ «Детский сад №2» проведен подробный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SWOT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анализ потенциала развития ДОУ.</a:t>
            </a: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Сюда  входят:</a:t>
            </a:r>
            <a:br>
              <a:rPr lang="ru-RU" sz="1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1) оценка актуального состояния внутреннего потенциала ОО и оценка перспектив развития ОО в соответствии с изменениями внешнего окружения;</a:t>
            </a:r>
            <a:br>
              <a:rPr lang="ru-RU" sz="14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2) где выделены сильные и слабые стороны, благоприятные возможности и риски.</a:t>
            </a:r>
            <a:endParaRPr lang="ru-RU" sz="14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500306"/>
            <a:ext cx="4400552" cy="3643338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SWOT – анализ дает возможность выделить следующие стратегические направления в развитии образовательной организации: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Модернизация образовательного процесса на новый качественный уровень, через внедрение в практику работы ОО современных педагогических технологий, в том числе информационно-коммуникационных, а также через обеспечение постоянного роста профессиональной компетентности педагогов.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Модернизация системы управления ОО в условиях реализации ФГОС ДО и внедрения Профессиональных стандартов.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Вовлечение родителей в образовательный процесс ОО. Расширение форм взаимодействия ОО с социальными партнерами.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https://w-dog.ru/wallpapers/0/0/387604628522822/chelovechki-belyj-fon-dolki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500174"/>
            <a:ext cx="414340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647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ПРОБЛЕМНЫЙ АНАЛИЗ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ВОСПИТАТЕЛЬНО-ОБРАЗОВАТЕЛЬНОГО ПРОЦЕССА ДОУ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полноценного функционирования ДОУ, выбора перспектив его дальнейшего развития необходима аналитическая работа. Она позволяет отследить влияние как позитивных, так и негативных тенденций, качество образовательной работы.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428736"/>
            <a:ext cx="4040188" cy="1357322"/>
          </a:xfrm>
        </p:spPr>
        <p:txBody>
          <a:bodyPr>
            <a:noAutofit/>
          </a:bodyPr>
          <a:lstStyle/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Анализ физического развития и здоровья воспитанников</a:t>
            </a:r>
          </a:p>
          <a:p>
            <a:r>
              <a:rPr lang="ru-RU" sz="1000" b="0" dirty="0" smtClean="0">
                <a:latin typeface="Times New Roman" pitchFamily="18" charset="0"/>
                <a:cs typeface="Times New Roman" pitchFamily="18" charset="0"/>
              </a:rPr>
              <a:t>Здоровье детей, посещающих ДОУ является предметом пристального внимания педагогического коллектива. В ДОУ реализуется программа «Здоровье» с целью сохранения, укрепления здоровья детей, воспитания у них потребности в здоровом образе жизни. Дважды в год проводится диагностика уровня физической подготовленности воспитанников, анализируется состояние здоровья детей, ежегодно проводится углубленный медосмотр воспитанников.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428736"/>
            <a:ext cx="4284693" cy="1785950"/>
          </a:xfrm>
        </p:spPr>
        <p:txBody>
          <a:bodyPr>
            <a:noAutofit/>
          </a:bodyPr>
          <a:lstStyle/>
          <a:p>
            <a:r>
              <a:rPr lang="ru-RU" sz="1000" b="0" dirty="0" smtClean="0">
                <a:latin typeface="Times New Roman" pitchFamily="18" charset="0"/>
                <a:cs typeface="Times New Roman" pitchFamily="18" charset="0"/>
              </a:rPr>
              <a:t>Анализ физического развития воспитанников к концу учебного года показывает достаточно высокие показатели результативности образовательной деятельности в данном направлении. Однако требуется:</a:t>
            </a:r>
          </a:p>
          <a:p>
            <a:pPr lvl="0"/>
            <a:r>
              <a:rPr lang="ru-RU" sz="1000" b="0" dirty="0" smtClean="0">
                <a:latin typeface="Times New Roman" pitchFamily="18" charset="0"/>
                <a:cs typeface="Times New Roman" pitchFamily="18" charset="0"/>
              </a:rPr>
              <a:t>- Закрепить наметившиеся тенденции развития здоровья и отсутствие травматизма воспитанников.</a:t>
            </a:r>
          </a:p>
          <a:p>
            <a:pPr lvl="0"/>
            <a:r>
              <a:rPr lang="ru-RU" sz="1000" b="0" dirty="0" smtClean="0">
                <a:latin typeface="Times New Roman" pitchFamily="18" charset="0"/>
                <a:cs typeface="Times New Roman" pitchFamily="18" charset="0"/>
              </a:rPr>
              <a:t>- Повысить посещаемость детей в детском саду.</a:t>
            </a:r>
          </a:p>
          <a:p>
            <a:pPr lvl="0">
              <a:buFontTx/>
              <a:buChar char="-"/>
            </a:pPr>
            <a:r>
              <a:rPr lang="ru-RU" sz="1000" b="0" dirty="0" smtClean="0">
                <a:latin typeface="Times New Roman" pitchFamily="18" charset="0"/>
                <a:cs typeface="Times New Roman" pitchFamily="18" charset="0"/>
              </a:rPr>
              <a:t>Воспитывать стремление к здоровому образу жизни, негативное отношение к вредным привычкам.</a:t>
            </a:r>
          </a:p>
          <a:p>
            <a:pPr lvl="0">
              <a:buFontTx/>
              <a:buChar char="-"/>
            </a:pPr>
            <a:endParaRPr lang="ru-RU" sz="10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Характеристика детей по группам здоровья 2018-2020 г. г.</a:t>
            </a: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4714878" y="3429000"/>
          <a:ext cx="407034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587"/>
                <a:gridCol w="1017587"/>
                <a:gridCol w="1017587"/>
                <a:gridCol w="1017587"/>
              </a:tblGrid>
              <a:tr h="370840">
                <a:tc>
                  <a:txBody>
                    <a:bodyPr/>
                    <a:lstStyle/>
                    <a:p>
                      <a:pPr marL="328930" algn="l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Группа</a:t>
                      </a:r>
                      <a:r>
                        <a:rPr lang="en-US" sz="1000" b="1" kern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000" b="1" kern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здоровья</a:t>
                      </a:r>
                      <a:endParaRPr lang="ru-RU" sz="1100" b="1" kern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 г.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 г.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 г.</a:t>
                      </a:r>
                      <a:endParaRPr lang="ru-RU" sz="1100" b="1" kern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165 (66%)</a:t>
                      </a:r>
                      <a:endParaRPr lang="ru-RU" sz="1100" b="1" kern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193 (72%)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224 (83%)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74 (30%)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 (25%)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 (14%)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III</a:t>
                      </a:r>
                      <a:endParaRPr lang="ru-RU" sz="1100" b="1" kern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(3,7%)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(2,4 %)</a:t>
                      </a:r>
                      <a:endParaRPr lang="ru-RU" sz="1100" b="1" kern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(2%)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IV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(0,3 %)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(0,6%)</a:t>
                      </a:r>
                      <a:endParaRPr lang="ru-RU" sz="1100" b="1" ker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8930" algn="ctr">
                        <a:spcBef>
                          <a:spcPts val="445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(1%)</a:t>
                      </a:r>
                      <a:endParaRPr lang="ru-RU" sz="1100" b="1" kern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285720" y="2786063"/>
          <a:ext cx="428628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advClick="0" advTm="15554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714512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Анализ создания условий для развития детей дошкольного возраста 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Важнейшими показателями, влияющими на результативность педагогического процесса, являются условия его организации, анализ которых позволяет выявить причины и возможные последствия его нарушения, также позволяет наметить пути его совершенствования. 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Главным условием являются человеческие ресурсы, а именно педагогические кадры учреждения. Повышение уровня квалификации обеспечивается участием педагогов в методических объединениях, через курсы повышения квалификации, самообразование, развитие и распространение педагогического опыта, участие в районных и городских конкурсах.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357188" y="2000250"/>
          <a:ext cx="4214812" cy="4500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4648200" y="2000250"/>
          <a:ext cx="4210050" cy="4500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advClick="0" advTm="15241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Социальный паспорт семей воспитанников  МКДОУ «Детский сад №2»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642918"/>
          <a:ext cx="3471858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500562" y="642918"/>
          <a:ext cx="3786214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285720" y="2786058"/>
          <a:ext cx="4143404" cy="3424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357686" y="2786058"/>
          <a:ext cx="4572032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advClick="0" advTm="10015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Анализ психологического климата педагогического коллектива ДОУ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 настоящее время в связи с открытием нового блока с 01.03.2020 года  образовательного учреждения изменился количественный состав педагогического коллектива.  Идет формирование стабильного коллектива единомышленников, способного решать все стоящие перед образовательным учреждением задачи. Сотрудники детского сада способствуют созданию доброжелательной атмосферы в детском саду, в группах в процессе общения взрослых с детьми преобладает эмоционально-насыщенное настроение, благодаря педагогическому мастерству, творчеству и артистизму. Наше ДОУ старается обеспечить психологический комфорт педагогам, создать атмосферу педагогического оптимизма, ориентацию на успех, стремление создать все условия для сохранения и укрепления здоровья.</a:t>
            </a:r>
            <a:br>
              <a:rPr lang="ru-RU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Уровень профессиональной компетентности: 33 педагогов</a:t>
            </a:r>
            <a:r>
              <a:rPr lang="ru-RU" sz="1200" b="1" dirty="0" smtClean="0"/>
              <a:t/>
            </a:r>
            <a:br>
              <a:rPr lang="ru-RU" sz="1200" b="1" dirty="0" smtClean="0"/>
            </a:br>
            <a:endParaRPr lang="ru-RU" sz="12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142976" y="2000240"/>
          <a:ext cx="3429024" cy="2214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4929190" y="2000240"/>
          <a:ext cx="3157546" cy="2286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1142976" y="4286256"/>
          <a:ext cx="3429024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4929190" y="4357694"/>
          <a:ext cx="3214710" cy="2276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advClick="0" advTm="15351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3700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Достижения целей и задач Программы планируется через реализацию 5 проектов: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714488"/>
            <a:ext cx="3008313" cy="4411675"/>
          </a:xfrm>
        </p:spPr>
        <p:txBody>
          <a:bodyPr/>
          <a:lstStyle/>
          <a:p>
            <a:pPr lvl="1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 Проект «Управление»</a:t>
            </a:r>
          </a:p>
          <a:p>
            <a:pPr lvl="1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Проект «Качество образования»</a:t>
            </a:r>
          </a:p>
          <a:p>
            <a:pPr lvl="1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Проект «Современный педагог»</a:t>
            </a:r>
          </a:p>
          <a:p>
            <a:pPr lvl="1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 Проект «Школа молодого специалиста»</a:t>
            </a:r>
          </a:p>
          <a:p>
            <a:pPr lvl="1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5. Проект «Социальное партнерство»</a:t>
            </a:r>
          </a:p>
          <a:p>
            <a:pPr lvl="1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Все эти проекты подробно описаны в Образовательной программе ДОУ и в Программе Развития ДОУ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://7centr.ru/wp-content/uploads/2015/09/image00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142984"/>
            <a:ext cx="5000660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132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Программе приведен подробный финансовый план реализации «Программы развития», так как без соответствующей ФГОС среды и материально-технического обеспечения невозможно реализовать заданные Программой критерии.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61"/>
            <a:ext cx="4040188" cy="428627"/>
          </a:xfrm>
        </p:spPr>
        <p:txBody>
          <a:bodyPr>
            <a:norm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УПРАВЛЕНИЕ ПРОГРАММОЙ РАЗВИТИЯ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42844" y="1714488"/>
            <a:ext cx="4429156" cy="47149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Общее управление реализацией Программы осуществляется заведующим ДОУ. Управление реализаций Программы предполагается через: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Разработку локальных нормативных актов, подготовку приказов, проведение педсоветов, совещаний;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координацию деятельности исполнителей в ходе работы координационного совета дошкольной образовательной организации;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разработку и реализацию ежегодных планов работы дошкольной образовательной организации;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текущий контроль за выполнением программных мероприятий;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проведение процедур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самообследования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и внутренней оценки качества образования;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подведение	промежуточных итогов реализации	программы	на Совете ДОУ, Педагогическом совете.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29190" y="1142984"/>
            <a:ext cx="3757610" cy="714379"/>
          </a:xfrm>
        </p:spPr>
        <p:txBody>
          <a:bodyPr>
            <a:normAutofit fontScale="40000" lnSpcReduction="20000"/>
          </a:bodyPr>
          <a:lstStyle/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ПОКАЗАТЕЛИ ЭФФЕКТИВНОСТИ РЕАЛИЗАЦИИ ПРОГРАММЫ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4876" y="1857364"/>
            <a:ext cx="4000528" cy="450059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Ценностными основами реализации программы развития ДОУ является: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детей в процессе партнерской деятельности детей и взрослых, детей друг с другом;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профессиональной компетентности педагогов в процессе партнерской деятельности со всеми субъектами образовательных отношений;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активности,  педагогической компетенции	родителей	в процессе партнерской деятельности ДОУ и семьи;</a:t>
            </a:r>
          </a:p>
          <a:p>
            <a:pPr lvl="1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	эффективности образовательной  деятельности   в процессе развития партнерства ДОУ и социума.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9906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Фото ККС\Скачать-картинки-для-детского-сада-на-разные-темы-подборка-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857232"/>
            <a:ext cx="8001056" cy="500066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37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МКДОУ «ДЕТСКИЙ САД №2»</a:t>
            </a:r>
            <a:endParaRPr lang="ru-RU" b="1" dirty="0"/>
          </a:p>
        </p:txBody>
      </p:sp>
      <p:pic>
        <p:nvPicPr>
          <p:cNvPr id="2050" name="Picture 2" descr="C:\Users\User\Desktop\Фото ККС\8caf1b8a-86ac-4654-8f80-546997b367f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28736"/>
            <a:ext cx="7572427" cy="469742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803"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868346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методическом кабинете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Фото ККС\20161123_1323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928670"/>
            <a:ext cx="6000792" cy="571504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583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User\Desktop\Фото ККС\92a99e06-bd7d-41e2-b41f-0861dfd71ee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643050"/>
            <a:ext cx="3571900" cy="4714908"/>
          </a:xfrm>
          <a:prstGeom prst="rect">
            <a:avLst/>
          </a:prstGeom>
          <a:noFill/>
        </p:spPr>
      </p:pic>
      <p:pic>
        <p:nvPicPr>
          <p:cNvPr id="7" name="Содержимое 4" descr="644ef223-92b4-46f9-b28e-860f5151a18b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29190" y="500042"/>
            <a:ext cx="3643338" cy="4643470"/>
          </a:xfrm>
        </p:spPr>
      </p:pic>
    </p:spTree>
  </p:cSld>
  <p:clrMapOvr>
    <a:masterClrMapping/>
  </p:clrMapOvr>
  <p:transition advClick="0" advTm="8861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Ландшафтный дизайн своими руками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4" descr="b8e23be3-18e0-4bb2-83f7-b336c5f45936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  <p:pic>
        <p:nvPicPr>
          <p:cNvPr id="10" name="Содержимое 9" descr="780ca8db-3d49-4547-b6b8-b17bea695d90 (1)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57224" y="1600200"/>
            <a:ext cx="3357586" cy="4525963"/>
          </a:xfrm>
        </p:spPr>
      </p:pic>
    </p:spTree>
  </p:cSld>
  <p:clrMapOvr>
    <a:masterClrMapping/>
  </p:clrMapOvr>
  <p:transition advClick="0" advTm="7410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99dae861-9f69-4c12-9772-70c6dbfd16c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910" y="1071546"/>
            <a:ext cx="3857652" cy="4786346"/>
          </a:xfrm>
        </p:spPr>
      </p:pic>
      <p:pic>
        <p:nvPicPr>
          <p:cNvPr id="6" name="Содержимое 5" descr="5026201b-4dbc-47cc-8ed8-3156b04f1e64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57752" y="1071546"/>
            <a:ext cx="3643338" cy="4714908"/>
          </a:xfrm>
        </p:spPr>
      </p:pic>
    </p:spTree>
  </p:cSld>
  <p:clrMapOvr>
    <a:masterClrMapping/>
  </p:clrMapOvr>
  <p:transition advClick="0" advTm="6895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Программа «Демография»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628f49d2-7a4d-4b78-a1cf-e56dc18de66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000108"/>
            <a:ext cx="5857916" cy="5500726"/>
          </a:xfrm>
        </p:spPr>
      </p:pic>
    </p:spTree>
  </p:cSld>
  <p:clrMapOvr>
    <a:masterClrMapping/>
  </p:clrMapOvr>
  <p:transition advClick="0" advTm="7410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Открытие ясельного блока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413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5409" y="1600200"/>
            <a:ext cx="5893181" cy="4525963"/>
          </a:xfrm>
        </p:spPr>
      </p:pic>
    </p:spTree>
  </p:cSld>
  <p:clrMapOvr>
    <a:masterClrMapping/>
  </p:clrMapOvr>
  <p:transition advClick="0" advTm="7379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Наши малышки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85dc2f74-da94-448a-82dc-618af58b0eea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57752" y="1500174"/>
            <a:ext cx="3571900" cy="4714908"/>
          </a:xfrm>
        </p:spPr>
      </p:pic>
      <p:pic>
        <p:nvPicPr>
          <p:cNvPr id="8" name="Содержимое 7" descr="240f4018-34b0-4d0b-8f09-607358993a2a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42910" y="1500174"/>
            <a:ext cx="3714776" cy="4714908"/>
          </a:xfrm>
        </p:spPr>
      </p:pic>
    </p:spTree>
  </p:cSld>
  <p:clrMapOvr>
    <a:masterClrMapping/>
  </p:clrMapOvr>
  <p:transition advClick="0" advTm="6895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Развивающая среда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7" descr="7fd9d610-59a9-4897-9837-9238e0c7c79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1571612"/>
            <a:ext cx="4252914" cy="3286148"/>
          </a:xfrm>
        </p:spPr>
      </p:pic>
      <p:pic>
        <p:nvPicPr>
          <p:cNvPr id="6" name="Содержимое 5" descr="eea0ee22-b5e1-4a82-8419-f5f6f5be373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4876" y="2428868"/>
            <a:ext cx="4214842" cy="3243264"/>
          </a:xfrm>
        </p:spPr>
      </p:pic>
    </p:spTree>
  </p:cSld>
  <p:clrMapOvr>
    <a:masterClrMapping/>
  </p:clrMapOvr>
  <p:transition advClick="0" advTm="5180"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c1f54de-98a1-40cb-a13e-0e9f06ed2e4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1571612"/>
            <a:ext cx="4643470" cy="3571900"/>
          </a:xfrm>
        </p:spPr>
      </p:pic>
      <p:pic>
        <p:nvPicPr>
          <p:cNvPr id="6" name="Содержимое 5" descr="dd74eac7-3ba1-456b-9d97-8102c3f5c057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00628" y="1000108"/>
            <a:ext cx="3643338" cy="4714908"/>
          </a:xfrm>
        </p:spPr>
      </p:pic>
    </p:spTree>
  </p:cSld>
  <p:clrMapOvr>
    <a:masterClrMapping/>
  </p:clrMapOvr>
  <p:transition advClick="0" advTm="5850"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Готовимся к обеду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87bca219-e72e-4e31-972f-099fad4c6f7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5" y="1428736"/>
            <a:ext cx="6858048" cy="4697427"/>
          </a:xfrm>
        </p:spPr>
      </p:pic>
    </p:spTree>
  </p:cSld>
  <p:clrMapOvr>
    <a:masterClrMapping/>
  </p:clrMapOvr>
  <p:transition advClick="0" advTm="7738"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Экологический уголок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529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428736"/>
            <a:ext cx="7429551" cy="4697427"/>
          </a:xfrm>
        </p:spPr>
      </p:pic>
    </p:spTree>
  </p:cSld>
  <p:clrMapOvr>
    <a:masterClrMapping/>
  </p:clrMapOvr>
  <p:transition advClick="0" advTm="6817"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Развитие в социуме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160414_1121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357298"/>
            <a:ext cx="8046156" cy="4740277"/>
          </a:xfrm>
        </p:spPr>
      </p:pic>
    </p:spTree>
  </p:cSld>
  <p:clrMapOvr>
    <a:masterClrMapping/>
  </p:clrMapOvr>
  <p:transition advClick="0" advTm="6599"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Экскурсия в музей</a:t>
            </a:r>
            <a:endParaRPr lang="ru-RU" dirty="0"/>
          </a:p>
        </p:txBody>
      </p:sp>
      <p:pic>
        <p:nvPicPr>
          <p:cNvPr id="4" name="Содержимое 3" descr="1079209_710522985660881_2041808418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ransition advClick="0" advTm="7222"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Экскурсия в Пожарную Часть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6ffd56cd-a464-4779-8795-88a951eb38b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285860"/>
            <a:ext cx="8143932" cy="5214974"/>
          </a:xfrm>
        </p:spPr>
      </p:pic>
    </p:spTree>
  </p:cSld>
  <p:clrMapOvr>
    <a:masterClrMapping/>
  </p:clrMapOvr>
  <p:transition advClick="0" advTm="6521"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Растим патриотов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f5b5d04c-29d5-430e-941d-7e7716ef8e1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739" y="1600200"/>
            <a:ext cx="6048522" cy="4525963"/>
          </a:xfrm>
        </p:spPr>
      </p:pic>
    </p:spTree>
  </p:cSld>
  <p:clrMapOvr>
    <a:masterClrMapping/>
  </p:clrMapOvr>
  <p:transition advClick="0" advTm="6568"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ПОМНИМ  ГОРДИМСЯ!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782666f7-6cc0-45fb-99bc-cdc0d2cbfbd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500174"/>
            <a:ext cx="7000924" cy="4714908"/>
          </a:xfrm>
        </p:spPr>
      </p:pic>
    </p:spTree>
  </p:cSld>
  <p:clrMapOvr>
    <a:masterClrMapping/>
  </p:clrMapOvr>
  <p:transition advClick="0" advTm="8221"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любимыми воспитателями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-20151223-WA019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1928802"/>
            <a:ext cx="4857784" cy="3429024"/>
          </a:xfrm>
        </p:spPr>
      </p:pic>
      <p:pic>
        <p:nvPicPr>
          <p:cNvPr id="6" name="Содержимое 5" descr="IMG_894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143504" y="1357298"/>
            <a:ext cx="3540319" cy="4768865"/>
          </a:xfrm>
        </p:spPr>
      </p:pic>
    </p:spTree>
  </p:cSld>
  <p:clrMapOvr>
    <a:masterClrMapping/>
  </p:clrMapOvr>
  <p:transition advClick="0" advTm="7317"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«На зарядку становись!»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SC_00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428736"/>
            <a:ext cx="7715304" cy="4697427"/>
          </a:xfrm>
        </p:spPr>
      </p:pic>
    </p:spTree>
  </p:cSld>
  <p:clrMapOvr>
    <a:masterClrMapping/>
  </p:clrMapOvr>
  <p:transition advClick="0" advTm="5866"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Растём здоровыми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79c6f84d-553d-4c2c-87e0-2bf6a1e00ae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910" y="1428736"/>
            <a:ext cx="3571900" cy="4929222"/>
          </a:xfrm>
        </p:spPr>
      </p:pic>
      <p:pic>
        <p:nvPicPr>
          <p:cNvPr id="8" name="Содержимое 7" descr="d6808391-2ab1-484f-9cd8-65834ec16da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29124" y="1857364"/>
            <a:ext cx="4500594" cy="3643338"/>
          </a:xfrm>
        </p:spPr>
      </p:pic>
    </p:spTree>
  </p:cSld>
  <p:clrMapOvr>
    <a:masterClrMapping/>
  </p:clrMapOvr>
  <p:transition advClick="0" advTm="6973"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Прогулка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31fe51aa-ed7d-49f4-8a67-1bed636d177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7" name="Содержимое 6" descr="e91f5d59-e84d-4d48-8a77-6864186e62a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73800" y="1600200"/>
            <a:ext cx="3387400" cy="4525963"/>
          </a:xfrm>
        </p:spPr>
      </p:pic>
    </p:spTree>
  </p:cSld>
  <p:clrMapOvr>
    <a:masterClrMapping/>
  </p:clrMapOvr>
  <p:transition advClick="0" advTm="5850">
    <p:wedg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Играем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4a66f33e-d4c7-4110-b22b-bf84af65101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500174"/>
            <a:ext cx="7000923" cy="4857784"/>
          </a:xfrm>
        </p:spPr>
      </p:pic>
    </p:spTree>
  </p:cSld>
  <p:clrMapOvr>
    <a:masterClrMapping/>
  </p:clrMapOvr>
  <p:transition advClick="0" advTm="6037"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Готовимся к школе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afdfa098-1f57-476a-b1fa-540ca48eab7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428736"/>
            <a:ext cx="8358246" cy="4500594"/>
          </a:xfrm>
        </p:spPr>
      </p:pic>
    </p:spTree>
  </p:cSld>
  <p:clrMapOvr>
    <a:masterClrMapping/>
  </p:clrMapOvr>
  <p:transition advClick="0" advTm="6755">
    <p:wedg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«ХУДОЖНИКИ»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0b473e7d-fbec-443d-9b30-a089e2d0a06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3165" y="1600200"/>
            <a:ext cx="3386669" cy="4525963"/>
          </a:xfrm>
        </p:spPr>
      </p:pic>
      <p:pic>
        <p:nvPicPr>
          <p:cNvPr id="7" name="Содержимое 6" descr="a68e2fb1-97d5-4893-b8ae-12323601e2a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29124" y="2000240"/>
            <a:ext cx="4500594" cy="3571900"/>
          </a:xfrm>
        </p:spPr>
      </p:pic>
    </p:spTree>
  </p:cSld>
  <p:clrMapOvr>
    <a:masterClrMapping/>
  </p:clrMapOvr>
  <p:transition advClick="0" advTm="4867">
    <p:wedg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Сделано своими руками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01612cb4-500a-4138-a0d9-49d22898098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63646"/>
            <a:ext cx="8229600" cy="3999071"/>
          </a:xfrm>
        </p:spPr>
      </p:pic>
    </p:spTree>
  </p:cSld>
  <p:clrMapOvr>
    <a:masterClrMapping/>
  </p:clrMapOvr>
  <p:transition advClick="0" advTm="4446">
    <p:wedg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642918"/>
            <a:ext cx="4040188" cy="63976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Изучаем родной язык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Изучаем родной край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3" descr="IMG_461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4143404" cy="2714644"/>
          </a:xfrm>
        </p:spPr>
      </p:pic>
      <p:pic>
        <p:nvPicPr>
          <p:cNvPr id="8" name="Содержимое 9" descr="IMG_4624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500307"/>
            <a:ext cx="4141817" cy="3165878"/>
          </a:xfrm>
        </p:spPr>
      </p:pic>
    </p:spTree>
  </p:cSld>
  <p:clrMapOvr>
    <a:masterClrMapping/>
  </p:clrMapOvr>
  <p:transition advClick="0" advTm="5320"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Наши достижения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_453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285992"/>
            <a:ext cx="4429156" cy="3714775"/>
          </a:xfrm>
        </p:spPr>
      </p:pic>
      <p:pic>
        <p:nvPicPr>
          <p:cNvPr id="6" name="Содержимое 5" descr="IMG_453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6314" y="1214422"/>
            <a:ext cx="4143404" cy="3286148"/>
          </a:xfrm>
        </p:spPr>
      </p:pic>
    </p:spTree>
  </p:cSld>
  <p:clrMapOvr>
    <a:masterClrMapping/>
  </p:clrMapOvr>
  <p:transition advClick="0" advTm="5943"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453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071546"/>
            <a:ext cx="8572560" cy="4143404"/>
          </a:xfrm>
        </p:spPr>
      </p:pic>
    </p:spTree>
  </p:cSld>
  <p:clrMapOvr>
    <a:masterClrMapping/>
  </p:clrMapOvr>
  <p:transition advClick="0" advTm="10203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1187</TotalTime>
  <Words>923</Words>
  <Application>Microsoft Office PowerPoint</Application>
  <PresentationFormat>Экран (4:3)</PresentationFormat>
  <Paragraphs>166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ПРЕЗЕНТАЦИЯ  ПРОГРАММЫ РАЗВИТИЯ  МКДОУ «ДЕТСКИЙ САД №2» Кудаевой Клары Салиховны</vt:lpstr>
      <vt:lpstr>Слайд 2</vt:lpstr>
      <vt:lpstr>ПРЕАМБУЛА Программа развития на 2020-2025 гг. представляет собой управленческий документ, предусматривающий реализацию комплекса мероприятий и создания необходимых условий для достижения определенных документами стратегического планирования целей государственной политики в сфере образования на принципах проектного управления. Программа развития разработана на основе проектного управления, закрепленного в Постановлении Правительства РФ от 12.10.2017 N 1242 (ред. от 17.07.2019) «О разработке, реализации и об оценке эффективности отдельных государственных программ Российской Федерации» и предусматривает возможность достижения целевых показателей с опорой на внутренние и привлеченные ресурсы. Программа развития является основанием для интеграции образовательной организации в сетевые сообщества (объединения, кластеры) системы образования по приоритетам развития образования. </vt:lpstr>
      <vt:lpstr>Задачи Программы -Модернизация системы управления ДОУ, обеспечение, развития системы самооценки качества образования и эффективности работы, в сочетании с информационной открытостью. -Создание условий для повышения качества образования в учреждении. -Развитие педагогического потенциала. Повышение профессиональной компетентности педагогов. -Формирование профессиональной компетентности молодого педагога. -Создание системы консультирования для родителей, взаимовыгодного социального партнерства для функционирования учреждения в режиме открытого образовательного пространства, обеспечивающего полноценную реализацию интересов личности в воспитании подрастающего поколения.</vt:lpstr>
      <vt:lpstr>      Программа развития, как проект перспективного развития призвана: </vt:lpstr>
      <vt:lpstr>Слайд 6</vt:lpstr>
      <vt:lpstr>Этапы для разработки Программы развития:  - Анализ внутренней среды (сильные и слабые стороны ДОУ, соответствие его результативности современным требованиям) и внешней среды (анализ образовательной политики на федеральном, региональном и муниципальном уровне и анализ социального заказа микросоциума). - Разработка концепции образовательного учреждения, которая включает в себя: миссию ДОУ, его философию, образ педагога и выпускника ДОУ. - Определение стратегических целей и задач. - Разработка социально-педагогических проектов.   Разработка программы основывалась на следующих принципах:   -  Принцип системности означает, что все элементы образовательного учреждения взаимосвязаны и их деятельность направлена на достижение общего результата.  -  Принцип участия, т.е. каждый сотрудник ДОУ должен стать участником проектной деятельности, планы (проекты) дошкольного учреждения становятся личными планами (проектами) педагогов, возрастает мотивация сотрудников на участие в общей деятельности, что сказывается на качестве конечного результата. -  Принцип непрерывности. Процесс планирования и проектирования в ДОУ осуществляется педагогами постоянно, разработанные проекты непрерывно приходят на смену друг другу.  -  Принцип гибкости заключается в придании проектам и процессу планирования способности менять свою направленность в связи с возникновением непредвиденных обстоятельств.  -  Принцип точности. Проекты должны быть конкретизированы и детализированы в той степени, в какой позволяют внешние и внутренние условия деятельности ДОУ.</vt:lpstr>
      <vt:lpstr>  Основное предназначение программы </vt:lpstr>
      <vt:lpstr> Качественные характеристики программы   Актуальность - программа ориентирована на решение наиболее значимых проблем для будущей (перспективной) системы образовательного и коррекционно-образовательного процесса детского сада.   Прогностичность - данная программа отражает в своих целях и планируемых действиях не только настоящие, но и будущие требования к дошкольному учреждению. Наряду с этим просчитываются и риски, возникновение которых возможно при реализации программы, намечается соответствие программы изменяющимся требованиям и условиям, в которых она будет реализоваться.   Рациональность - программой определены цели и способы получения максимально возможных результатов.   Реалистичность - программа призвана обеспечить соответствие между желаемым и возможным, т.е. между целями программы и средствами их достижений.   Целостность - наличие в программе всех структурных частей, обеспечивающих полноту состава действий, необходимых для достижения цели (проблемный анализ, концептуальные положения и стратегия развития, план действий и предполагаемые результаты).   Контролируемость - в программе определены конечные и промежуточные цели и задачи, которые являются измеримыми, сформулированы критерии оценки результатов развития ДОУ.   Нормативно-правовая адекватность - соотнесение целей программы и планируемых способов их достижения с законодательством федерального, регионального и местного уровней.   Индивидуальность - программа нацелена на решение специфических (не глобальных) проблем ДОУ при максимальном учете и отражении особенностей детского сада, запросов и потенциальных возможностей педагогического коллектива, социума и родителей  </vt:lpstr>
      <vt:lpstr>В Программе развития МКДОУ «Детский сад №2» проведен подробный  SWOT – анализ потенциала развития ДОУ. Сюда  входят: 1) оценка актуального состояния внутреннего потенциала ОО и оценка перспектив развития ОО в соответствии с изменениями внешнего окружения; 2) где выделены сильные и слабые стороны, благоприятные возможности и риски.</vt:lpstr>
      <vt:lpstr> ПРОБЛЕМНЫЙ АНАЛИЗ  ВОСПИТАТЕЛЬНО-ОБРАЗОВАТЕЛЬНОГО ПРОЦЕССА ДОУ Для полноценного функционирования ДОУ, выбора перспектив его дальнейшего развития необходима аналитическая работа. Она позволяет отследить влияние как позитивных, так и негативных тенденций, качество образовательной работы. </vt:lpstr>
      <vt:lpstr>Анализ создания условий для развития детей дошкольного возраста  Важнейшими показателями, влияющими на результативность педагогического процесса, являются условия его организации, анализ которых позволяет выявить причины и возможные последствия его нарушения, также позволяет наметить пути его совершенствования.  Главным условием являются человеческие ресурсы, а именно педагогические кадры учреждения. Повышение уровня квалификации обеспечивается участием педагогов в методических объединениях, через курсы повышения квалификации, самообразование, развитие и распространение педагогического опыта, участие в районных и городских конкурсах.</vt:lpstr>
      <vt:lpstr> Социальный паспорт семей воспитанников  МКДОУ «Детский сад №2» </vt:lpstr>
      <vt:lpstr>Анализ психологического климата педагогического коллектива ДОУ В настоящее время в связи с открытием нового блока с 01.03.2020 года  образовательного учреждения изменился количественный состав педагогического коллектива.  Идет формирование стабильного коллектива единомышленников, способного решать все стоящие перед образовательным учреждением задачи. Сотрудники детского сада способствуют созданию доброжелательной атмосферы в детском саду, в группах в процессе общения взрослых с детьми преобладает эмоционально-насыщенное настроение, благодаря педагогическому мастерству, творчеству и артистизму. Наше ДОУ старается обеспечить психологический комфорт педагогам, создать атмосферу педагогического оптимизма, ориентацию на успех, стремление создать все условия для сохранения и укрепления здоровья. Уровень профессиональной компетентности: 33 педагогов </vt:lpstr>
      <vt:lpstr>Достижения целей и задач Программы планируется через реализацию 5 проектов:</vt:lpstr>
      <vt:lpstr>В Программе приведен подробный финансовый план реализации «Программы развития», так как без соответствующей ФГОС среды и материально-технического обеспечения невозможно реализовать заданные Программой критерии.</vt:lpstr>
      <vt:lpstr>Слайд 17</vt:lpstr>
      <vt:lpstr>МКДОУ «ДЕТСКИЙ САД №2»</vt:lpstr>
      <vt:lpstr>В методическом кабинете</vt:lpstr>
      <vt:lpstr>Слайд 20</vt:lpstr>
      <vt:lpstr>Ландшафтный дизайн своими руками</vt:lpstr>
      <vt:lpstr>Слайд 22</vt:lpstr>
      <vt:lpstr>Программа «Демография»</vt:lpstr>
      <vt:lpstr>Открытие ясельного блока</vt:lpstr>
      <vt:lpstr>Наши малышки</vt:lpstr>
      <vt:lpstr>Развивающая среда</vt:lpstr>
      <vt:lpstr>Слайд 27</vt:lpstr>
      <vt:lpstr>Готовимся к обеду</vt:lpstr>
      <vt:lpstr>Экологический уголок</vt:lpstr>
      <vt:lpstr>Развитие в социуме</vt:lpstr>
      <vt:lpstr>Экскурсия в музей</vt:lpstr>
      <vt:lpstr>Экскурсия в Пожарную Часть</vt:lpstr>
      <vt:lpstr>Растим патриотов</vt:lpstr>
      <vt:lpstr>ПОМНИМ  ГОРДИМСЯ!</vt:lpstr>
      <vt:lpstr>С любимыми воспитателями</vt:lpstr>
      <vt:lpstr>«На зарядку становись!»</vt:lpstr>
      <vt:lpstr>Растём здоровыми</vt:lpstr>
      <vt:lpstr>Прогулка</vt:lpstr>
      <vt:lpstr>Играем</vt:lpstr>
      <vt:lpstr>Готовимся к школе</vt:lpstr>
      <vt:lpstr>«ХУДОЖНИКИ»</vt:lpstr>
      <vt:lpstr>Сделано своими руками</vt:lpstr>
      <vt:lpstr>Слайд 43</vt:lpstr>
      <vt:lpstr>Наши достижения</vt:lpstr>
      <vt:lpstr>Слайд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184</cp:revision>
  <dcterms:created xsi:type="dcterms:W3CDTF">2020-11-26T11:52:30Z</dcterms:created>
  <dcterms:modified xsi:type="dcterms:W3CDTF">2020-12-03T11:32:51Z</dcterms:modified>
</cp:coreProperties>
</file>